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2" r:id="rId6"/>
    <p:sldId id="260" r:id="rId7"/>
    <p:sldId id="272" r:id="rId8"/>
    <p:sldId id="261" r:id="rId9"/>
    <p:sldId id="271" r:id="rId10"/>
    <p:sldId id="270" r:id="rId11"/>
    <p:sldId id="268" r:id="rId12"/>
    <p:sldId id="265" r:id="rId13"/>
    <p:sldId id="269" r:id="rId14"/>
    <p:sldId id="264" r:id="rId15"/>
    <p:sldId id="263" r:id="rId16"/>
    <p:sldId id="278" r:id="rId17"/>
    <p:sldId id="267" r:id="rId18"/>
    <p:sldId id="274" r:id="rId19"/>
    <p:sldId id="275" r:id="rId20"/>
    <p:sldId id="276" r:id="rId21"/>
    <p:sldId id="27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69"/>
    <p:restoredTop sz="94458"/>
  </p:normalViewPr>
  <p:slideViewPr>
    <p:cSldViewPr snapToGrid="0">
      <p:cViewPr varScale="1">
        <p:scale>
          <a:sx n="140" d="100"/>
          <a:sy n="140" d="100"/>
        </p:scale>
        <p:origin x="2336" y="1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rostyslavliapkin\Desktop\ThedyxEngine\ThesisTabl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rostyslavliapkin\Desktop\ThedyxEngine\ThesisTabl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MultiCore</a:t>
            </a:r>
            <a:r>
              <a:rPr lang="en-US" baseline="0"/>
              <a:t> Performance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400 objects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'Benchmarking MultiCore'!$A$2:$A$13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xVal>
          <c:yVal>
            <c:numRef>
              <c:f>'Benchmarking MultiCore'!$B$2:$B$13</c:f>
              <c:numCache>
                <c:formatCode>General</c:formatCode>
                <c:ptCount val="12"/>
                <c:pt idx="0">
                  <c:v>533</c:v>
                </c:pt>
                <c:pt idx="1">
                  <c:v>1036</c:v>
                </c:pt>
                <c:pt idx="2">
                  <c:v>1527</c:v>
                </c:pt>
                <c:pt idx="3">
                  <c:v>1837</c:v>
                </c:pt>
                <c:pt idx="4">
                  <c:v>2022</c:v>
                </c:pt>
                <c:pt idx="5">
                  <c:v>2115</c:v>
                </c:pt>
                <c:pt idx="6">
                  <c:v>2055</c:v>
                </c:pt>
                <c:pt idx="7">
                  <c:v>2091</c:v>
                </c:pt>
                <c:pt idx="8">
                  <c:v>2074</c:v>
                </c:pt>
                <c:pt idx="9">
                  <c:v>2038</c:v>
                </c:pt>
                <c:pt idx="10">
                  <c:v>2042</c:v>
                </c:pt>
                <c:pt idx="11">
                  <c:v>1973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EEB-D64D-B8EC-71F07B51B092}"/>
            </c:ext>
          </c:extLst>
        </c:ser>
        <c:ser>
          <c:idx val="1"/>
          <c:order val="1"/>
          <c:tx>
            <c:v>100 objects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'Benchmarking MultiCore'!$A$2:$A$13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xVal>
          <c:yVal>
            <c:numRef>
              <c:f>'Benchmarking MultiCore'!$D$2:$D$13</c:f>
              <c:numCache>
                <c:formatCode>General</c:formatCode>
                <c:ptCount val="12"/>
                <c:pt idx="0">
                  <c:v>2133</c:v>
                </c:pt>
                <c:pt idx="1">
                  <c:v>4027</c:v>
                </c:pt>
                <c:pt idx="2">
                  <c:v>6058</c:v>
                </c:pt>
                <c:pt idx="3">
                  <c:v>6294</c:v>
                </c:pt>
                <c:pt idx="4">
                  <c:v>6415</c:v>
                </c:pt>
                <c:pt idx="5">
                  <c:v>6743</c:v>
                </c:pt>
                <c:pt idx="6">
                  <c:v>6639</c:v>
                </c:pt>
                <c:pt idx="7">
                  <c:v>6524</c:v>
                </c:pt>
                <c:pt idx="8">
                  <c:v>6337</c:v>
                </c:pt>
                <c:pt idx="9">
                  <c:v>6034</c:v>
                </c:pt>
                <c:pt idx="10">
                  <c:v>5772</c:v>
                </c:pt>
                <c:pt idx="11">
                  <c:v>5569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EEB-D64D-B8EC-71F07B51B092}"/>
            </c:ext>
          </c:extLst>
        </c:ser>
        <c:ser>
          <c:idx val="2"/>
          <c:order val="2"/>
          <c:tx>
            <c:v>225 objects</c:v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'Benchmarking MultiCore'!$A$2:$A$13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xVal>
          <c:yVal>
            <c:numRef>
              <c:f>'Benchmarking MultiCore'!$C$2:$C$13</c:f>
              <c:numCache>
                <c:formatCode>General</c:formatCode>
                <c:ptCount val="12"/>
                <c:pt idx="0">
                  <c:v>972</c:v>
                </c:pt>
                <c:pt idx="1">
                  <c:v>1877</c:v>
                </c:pt>
                <c:pt idx="2">
                  <c:v>2729</c:v>
                </c:pt>
                <c:pt idx="3">
                  <c:v>3011</c:v>
                </c:pt>
                <c:pt idx="4">
                  <c:v>3150</c:v>
                </c:pt>
                <c:pt idx="5">
                  <c:v>3197</c:v>
                </c:pt>
                <c:pt idx="6">
                  <c:v>3150</c:v>
                </c:pt>
                <c:pt idx="7">
                  <c:v>3174</c:v>
                </c:pt>
                <c:pt idx="8">
                  <c:v>3116</c:v>
                </c:pt>
                <c:pt idx="9">
                  <c:v>3024</c:v>
                </c:pt>
                <c:pt idx="10">
                  <c:v>3072</c:v>
                </c:pt>
                <c:pt idx="11">
                  <c:v>2974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2EEB-D64D-B8EC-71F07B51B0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33961632"/>
        <c:axId val="533964768"/>
      </c:scatterChart>
      <c:valAx>
        <c:axId val="5339616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Cores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3964768"/>
        <c:crosses val="autoZero"/>
        <c:crossBetween val="midCat"/>
      </c:valAx>
      <c:valAx>
        <c:axId val="533964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TimeSteps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396163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Real kettle vs Simulated Kettle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Real Kettle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'Real kettle vs Program'!$A$2:$A$14</c:f>
              <c:numCache>
                <c:formatCode>General</c:formatCode>
                <c:ptCount val="13"/>
                <c:pt idx="0">
                  <c:v>30</c:v>
                </c:pt>
                <c:pt idx="1">
                  <c:v>35</c:v>
                </c:pt>
                <c:pt idx="2">
                  <c:v>40</c:v>
                </c:pt>
                <c:pt idx="3">
                  <c:v>45</c:v>
                </c:pt>
                <c:pt idx="4">
                  <c:v>50</c:v>
                </c:pt>
                <c:pt idx="5">
                  <c:v>55</c:v>
                </c:pt>
                <c:pt idx="6">
                  <c:v>60</c:v>
                </c:pt>
                <c:pt idx="7">
                  <c:v>65</c:v>
                </c:pt>
                <c:pt idx="8">
                  <c:v>70</c:v>
                </c:pt>
                <c:pt idx="9">
                  <c:v>75</c:v>
                </c:pt>
                <c:pt idx="10">
                  <c:v>80</c:v>
                </c:pt>
                <c:pt idx="11">
                  <c:v>85</c:v>
                </c:pt>
                <c:pt idx="12">
                  <c:v>90</c:v>
                </c:pt>
              </c:numCache>
            </c:numRef>
          </c:cat>
          <c:val>
            <c:numRef>
              <c:f>'Real kettle vs Program'!$C$2:$C$14</c:f>
              <c:numCache>
                <c:formatCode>General</c:formatCode>
                <c:ptCount val="13"/>
                <c:pt idx="0">
                  <c:v>0</c:v>
                </c:pt>
                <c:pt idx="1">
                  <c:v>22</c:v>
                </c:pt>
                <c:pt idx="2">
                  <c:v>38</c:v>
                </c:pt>
                <c:pt idx="3">
                  <c:v>58</c:v>
                </c:pt>
                <c:pt idx="4">
                  <c:v>77</c:v>
                </c:pt>
                <c:pt idx="5">
                  <c:v>97</c:v>
                </c:pt>
                <c:pt idx="6">
                  <c:v>117</c:v>
                </c:pt>
                <c:pt idx="7">
                  <c:v>134</c:v>
                </c:pt>
                <c:pt idx="8">
                  <c:v>152</c:v>
                </c:pt>
                <c:pt idx="9">
                  <c:v>170</c:v>
                </c:pt>
                <c:pt idx="10">
                  <c:v>190</c:v>
                </c:pt>
                <c:pt idx="11">
                  <c:v>208</c:v>
                </c:pt>
                <c:pt idx="12">
                  <c:v>229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427-F748-870C-7BA233BAFACA}"/>
            </c:ext>
          </c:extLst>
        </c:ser>
        <c:ser>
          <c:idx val="1"/>
          <c:order val="1"/>
          <c:tx>
            <c:v>Simulated kettle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'Real kettle vs Program'!$A$2:$A$14</c:f>
              <c:numCache>
                <c:formatCode>General</c:formatCode>
                <c:ptCount val="13"/>
                <c:pt idx="0">
                  <c:v>30</c:v>
                </c:pt>
                <c:pt idx="1">
                  <c:v>35</c:v>
                </c:pt>
                <c:pt idx="2">
                  <c:v>40</c:v>
                </c:pt>
                <c:pt idx="3">
                  <c:v>45</c:v>
                </c:pt>
                <c:pt idx="4">
                  <c:v>50</c:v>
                </c:pt>
                <c:pt idx="5">
                  <c:v>55</c:v>
                </c:pt>
                <c:pt idx="6">
                  <c:v>60</c:v>
                </c:pt>
                <c:pt idx="7">
                  <c:v>65</c:v>
                </c:pt>
                <c:pt idx="8">
                  <c:v>70</c:v>
                </c:pt>
                <c:pt idx="9">
                  <c:v>75</c:v>
                </c:pt>
                <c:pt idx="10">
                  <c:v>80</c:v>
                </c:pt>
                <c:pt idx="11">
                  <c:v>85</c:v>
                </c:pt>
                <c:pt idx="12">
                  <c:v>90</c:v>
                </c:pt>
              </c:numCache>
            </c:numRef>
          </c:cat>
          <c:val>
            <c:numRef>
              <c:f>'Real kettle vs Program'!$E$2:$E$14</c:f>
              <c:numCache>
                <c:formatCode>General</c:formatCode>
                <c:ptCount val="13"/>
                <c:pt idx="0">
                  <c:v>0</c:v>
                </c:pt>
                <c:pt idx="1">
                  <c:v>13</c:v>
                </c:pt>
                <c:pt idx="2">
                  <c:v>28</c:v>
                </c:pt>
                <c:pt idx="3">
                  <c:v>47</c:v>
                </c:pt>
                <c:pt idx="4">
                  <c:v>69</c:v>
                </c:pt>
                <c:pt idx="5">
                  <c:v>93</c:v>
                </c:pt>
                <c:pt idx="6">
                  <c:v>120</c:v>
                </c:pt>
                <c:pt idx="7">
                  <c:v>143</c:v>
                </c:pt>
                <c:pt idx="8">
                  <c:v>168</c:v>
                </c:pt>
                <c:pt idx="9">
                  <c:v>194</c:v>
                </c:pt>
                <c:pt idx="10">
                  <c:v>220</c:v>
                </c:pt>
                <c:pt idx="11">
                  <c:v>246</c:v>
                </c:pt>
                <c:pt idx="12">
                  <c:v>272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427-F748-870C-7BA233BAFA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9990800"/>
        <c:axId val="1607337663"/>
      </c:lineChart>
      <c:catAx>
        <c:axId val="52999080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rPr>
                  <a:t>Temperature °C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07337663"/>
        <c:crosses val="autoZero"/>
        <c:auto val="1"/>
        <c:lblAlgn val="ctr"/>
        <c:lblOffset val="100"/>
        <c:noMultiLvlLbl val="0"/>
      </c:catAx>
      <c:valAx>
        <c:axId val="16073376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rPr>
                  <a:t>Time,s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99908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8CB8BF-1C5C-DF44-A90F-046446F0D01B}" type="datetimeFigureOut">
              <a:rPr lang="en-US" smtClean="0"/>
              <a:t>3/5/25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780A74-38F3-B848-ADF6-35018BF89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564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780A74-38F3-B848-ADF6-35018BF89B0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737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780A74-38F3-B848-ADF6-35018BF89B0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0964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780A74-38F3-B848-ADF6-35018BF89B0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83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FFFA4-C0F3-CB0B-AEA9-6387F9533B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7D0C7-622C-B61D-6050-BC51AC260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47FE5-9445-C528-73A3-43F1911FB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4F710-9356-1E46-AAB6-6213819EA3E9}" type="datetime1">
              <a:rPr lang="en-US" smtClean="0"/>
              <a:t>3/5/25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D0A035-70A4-421F-440F-37B60E112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7C24B9-2014-A4FA-5DB2-896582FE9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212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6AA63-927B-6F81-B028-08AB67057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02E9B8-BCB6-74A0-8389-76DC5091E2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E0B7A-A2D2-3161-5200-5F809FBE5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D749A-E693-C74C-B964-09440FAEE9E8}" type="datetime1">
              <a:rPr lang="en-US" smtClean="0"/>
              <a:t>3/5/25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8730D-05FB-8920-E7A9-7B7D91005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B8CC50-8DA7-A917-BA72-2E924D035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063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50AD7D-83FD-8ECF-9B79-651698979C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8519B4-9AB9-38EA-8C60-4F913C765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004073-4386-F51A-1DCC-ABE03C23C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FB29-4AEF-BC4C-81F1-E55A2AFF1FF5}" type="datetime1">
              <a:rPr lang="en-US" smtClean="0"/>
              <a:t>3/5/25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20BA0-875C-71BF-0304-55DBFCE5E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104D2-1611-D66A-35D1-5D543B37F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986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E8E5F-EE4A-7893-BACF-2F6736E44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308D9-7157-A9FB-39CE-379885ECF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089C6-F711-0442-FA22-325099422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D7B7B-1C8E-0D44-8447-EF45BE4D75E3}" type="datetime1">
              <a:rPr lang="en-US" smtClean="0"/>
              <a:t>3/5/25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98BFF9-7CB5-FC9B-59C6-6C5AF71C0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95CE2-AB4F-2E2C-7F0B-57DEAF9C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716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F59FF-DB6E-8EFA-722B-5A7A9FEEF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AF06CE-2A3A-987F-AC59-B8E6073DE3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29505-9A78-EA0D-C9A2-88E7A3F20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AF50-3FF3-DC46-9574-E90EC1C48CE2}" type="datetime1">
              <a:rPr lang="en-US" smtClean="0"/>
              <a:t>3/5/25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4ED955-0079-28CB-E49F-82613190C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869FF-1173-452F-6E62-F52C4589C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77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253F9-48B8-840D-FB97-466A952F2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83BD6-1CFC-A176-5614-133E704C78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6955DD-634A-E4FF-0C8A-AAFD433F5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A507ED-CC54-8520-F5A1-022A0869C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2794-AEFA-C84C-B082-2CC421E64199}" type="datetime1">
              <a:rPr lang="en-US" smtClean="0"/>
              <a:t>3/5/25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97C46C-BF78-6DD2-F270-C4785ADC1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784899-244E-AA7B-0CC7-54F105C01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807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3085B-4805-0EE0-2645-81476EB2A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A2F51B-FFB1-4A2A-6185-F481AE078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280169-8036-B8CD-C769-4E2D54AB54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A18C39-D61F-8CE4-AB17-E90DEB591A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01F64E-D544-D8F4-C3D6-E771ACB750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CB8E77-849F-1FD8-94A4-2C32FBB22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CE0EE-A6BB-A445-9877-8298DC88E8F5}" type="datetime1">
              <a:rPr lang="en-US" smtClean="0"/>
              <a:t>3/5/25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EB8FE8-F94A-0DC4-1A83-D6D0F806B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62DD38-192E-A270-3105-1F3DE1DF2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416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307E4-97A3-2AB8-71E5-D6427AE45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6C1710-715B-5EAC-92ED-C3819B637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C6144-F04E-9944-A79C-F34F5C6E9B5D}" type="datetime1">
              <a:rPr lang="en-US" smtClean="0"/>
              <a:t>3/5/25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3C821F-74D9-40A4-89E6-514EBC6C6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81B288-9E82-4077-2A09-9513FC596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9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E8B10-E330-335A-BEC5-FBE646632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95B56-7938-3C45-81E9-EA0291AB799B}" type="datetime1">
              <a:rPr lang="en-US" smtClean="0"/>
              <a:t>3/5/25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C90E27-330D-2DDA-ADB9-7B1E1EED5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78F7C3-D969-43EC-4E28-8ADBEA396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073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FD534-90CB-0ABD-D0AD-47251C22F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AD05D-1B13-E0DD-AABF-B1561925D8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7749B2-F8B1-AF5A-390D-AA69C52F2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0C6031-3416-248C-D3C4-FC653072A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01F8A-0489-C148-B293-26533FA29671}" type="datetime1">
              <a:rPr lang="en-US" smtClean="0"/>
              <a:t>3/5/25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2A5141-D8F0-5A87-A735-DE5348606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242C88-5A64-B6ED-BCC4-8D2769444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584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44822-5D91-317B-8B25-1F253266B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260880-744A-6222-A3BB-966BE13A84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D7A685-B0B4-64F5-4674-CE828B25AF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8DFDC9-E94B-DCC9-9C56-520B74558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9F396-9E84-9C4D-A62A-1483D44F4633}" type="datetime1">
              <a:rPr lang="en-US" smtClean="0"/>
              <a:t>3/5/25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6714AE-C11D-7EF8-B32C-16FE7540C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5D9C5E-3CD7-196F-1AD7-080B65B21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195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CBE899-08AD-44F9-258B-6DEFADF3C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5647A1-8873-3D50-A091-9DCAF2AC7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B7C46-867A-B5A7-136A-0CA445C601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F5475A-FAAC-4841-A8D6-6201CD6F962D}" type="datetime1">
              <a:rPr lang="en-US" smtClean="0"/>
              <a:t>3/5/25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A1C5E-1A7E-C829-C9B5-15F31B4C67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BFBD-FDDD-5250-2967-6BD31855B6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64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8CA06CD6-90CA-4C45-856C-6771339E1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5C15C9-A5A3-1FD6-AA17-9BCB81EEEC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963507"/>
            <a:ext cx="3494362" cy="49309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ThedyxEngine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021601D-2758-4B15-A31C-FDA184C51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6E8E7D7B-F6BD-19F8-E410-575A63AD75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6030" y="963507"/>
            <a:ext cx="6250940" cy="2304627"/>
          </a:xfrm>
        </p:spPr>
        <p:txBody>
          <a:bodyPr vert="horz" lIns="91440" tIns="45720" rIns="91440" bIns="45720" rtlCol="0" anchor="b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b="0" i="0">
                <a:effectLst/>
              </a:rPr>
              <a:t>2D Thermodynamics Simulator</a:t>
            </a:r>
            <a:endParaRPr lang="en-US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53F5F5-0FB1-F31F-DA1A-BC9C6BD9764F}"/>
              </a:ext>
            </a:extLst>
          </p:cNvPr>
          <p:cNvSpPr txBox="1"/>
          <p:nvPr/>
        </p:nvSpPr>
        <p:spPr>
          <a:xfrm>
            <a:off x="4976030" y="3589866"/>
            <a:ext cx="6250940" cy="2304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i="1"/>
              <a:t>Rostyslav Liapkin</a:t>
            </a:r>
          </a:p>
        </p:txBody>
      </p:sp>
    </p:spTree>
    <p:extLst>
      <p:ext uri="{BB962C8B-B14F-4D97-AF65-F5344CB8AC3E}">
        <p14:creationId xmlns:p14="http://schemas.microsoft.com/office/powerpoint/2010/main" val="17764907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0A6C30-7F66-F67F-5D45-120329926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FB504D-0676-7177-24CC-EB060A8B1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File Format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B3265B-17F6-7A8A-A9A6-F7821CD52B4C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Custom .</a:t>
            </a:r>
            <a:r>
              <a:rPr lang="en-US" sz="2200"/>
              <a:t>tdx</a:t>
            </a:r>
            <a:r>
              <a:rPr lang="en-US" sz="2200" dirty="0"/>
              <a:t> file format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Saves the whole environment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Can be saved as a human readable Json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Can be saved as a Base64 string</a:t>
            </a: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377C933-ACB3-3E7D-9CFA-8EA5A5F0E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331996"/>
            <a:ext cx="6903720" cy="419400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7C70B-E923-C07D-EDA0-794218EB2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286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809936-83B3-8D0A-7053-5B3903CC9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Benchmarking: Multicore efficiency</a:t>
            </a:r>
          </a:p>
        </p:txBody>
      </p:sp>
      <p:sp>
        <p:nvSpPr>
          <p:cNvPr id="3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647D36-77BE-ECA9-47A9-28EA56A9088C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/>
              <a:t>TimeSteps</a:t>
            </a:r>
            <a:r>
              <a:rPr lang="en-US" sz="2200" dirty="0"/>
              <a:t> in one minute, scene with objects 10*10, without rendering, only engine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Apple M3 Pro (6 performance, 6 efficiency cores). Tested 5 times</a:t>
            </a:r>
            <a:br>
              <a:rPr lang="en-US" sz="2200" dirty="0"/>
            </a:br>
            <a:endParaRPr lang="en-US" sz="2200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B1EE4D6-DB07-371A-31E8-1151646773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1617355"/>
              </p:ext>
            </p:extLst>
          </p:nvPr>
        </p:nvGraphicFramePr>
        <p:xfrm>
          <a:off x="4654296" y="640080"/>
          <a:ext cx="6903720" cy="5577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6F39CA-3047-EDC4-0844-EC7F76B89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1951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98A3E4-49A4-14F6-BC6A-82A34BD58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Precision testing</a:t>
            </a:r>
          </a:p>
        </p:txBody>
      </p:sp>
      <p:sp>
        <p:nvSpPr>
          <p:cNvPr id="39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A4701F-2C04-4BBE-56DC-64CAF74B01D4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Comparing with my real kettle</a:t>
            </a:r>
            <a:br>
              <a:rPr lang="en-US" sz="2200" dirty="0"/>
            </a:br>
            <a:r>
              <a:rPr lang="en-US" sz="2200" dirty="0"/>
              <a:t>Heating water from 30°C to 90°C</a:t>
            </a:r>
          </a:p>
        </p:txBody>
      </p:sp>
      <p:pic>
        <p:nvPicPr>
          <p:cNvPr id="6" name="KettleThesis">
            <a:hlinkClick r:id="" action="ppaction://media"/>
            <a:extLst>
              <a:ext uri="{FF2B5EF4-FFF2-40B4-BE49-F238E27FC236}">
                <a16:creationId xmlns:a16="http://schemas.microsoft.com/office/drawing/2014/main" id="{019A5E5E-53D4-F1F6-7635-C1A3C2B7D6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51694" y="331590"/>
            <a:ext cx="5887588" cy="577660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596E18-0FDD-3355-F69E-7FCB13EE1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31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E44EAF-02A5-0C1E-FA52-EBFFD9317A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C7AFBD-15D8-E3C0-3763-F49CAE7A5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Precision testing</a:t>
            </a:r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FAF186-4C29-23F0-BDE6-E4678E527499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Results are good enough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Difference can be explained by changes in the coefficients</a:t>
            </a:r>
            <a:endParaRPr lang="en-US" sz="2200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183E630-E464-9D5F-0F9B-A24F7535742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93235151"/>
              </p:ext>
            </p:extLst>
          </p:nvPr>
        </p:nvGraphicFramePr>
        <p:xfrm>
          <a:off x="4654296" y="640080"/>
          <a:ext cx="6903720" cy="5577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BD7A67-5CEB-C18F-01A5-92BBD16F8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551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89053-AE2F-5080-EFD8-F955CFC49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Limitations</a:t>
            </a:r>
          </a:p>
        </p:txBody>
      </p:sp>
      <p:sp>
        <p:nvSpPr>
          <p:cNvPr id="2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6AD199-3BB7-2922-4F5F-C1DE3A7770F8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MAUI render engine performance limitations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Not perfect with big temperature difference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Discrete simulations are not perfect at precision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Impossible to simulate objects that are smaller than 1 mm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A56A3B2-A2AD-6640-7CEF-CD4987955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452810"/>
            <a:ext cx="6903720" cy="395237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8A9E0F-6040-2BC9-8A85-542EB5237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5435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0DCED9-20E2-CE4A-C525-65C791239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Future directions</a:t>
            </a:r>
          </a:p>
        </p:txBody>
      </p:sp>
      <p:sp>
        <p:nvSpPr>
          <p:cNvPr id="37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6E8FB1-F939-C741-4A0A-D03300565F07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Dynamic coefficients for all materials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Better UI/UX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Saving data about all objects during the simulation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Non-static objects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UI performance </a:t>
            </a:r>
            <a:r>
              <a:rPr lang="en-US" sz="2200" dirty="0" err="1"/>
              <a:t>impovements</a:t>
            </a: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Comparison with real data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56CBDE5-DF21-8F7E-DD29-60F44580F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375143"/>
            <a:ext cx="6903720" cy="4107713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CAFC9-6665-9B53-CCA1-78616441B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0882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D1D9CB-0806-5924-340D-ADFD9AA70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1FCA33-45A9-607E-FEF6-68DB3A803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More examples</a:t>
            </a:r>
          </a:p>
        </p:txBody>
      </p:sp>
      <p:sp>
        <p:nvSpPr>
          <p:cNvPr id="27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C01FD0-5A85-3D87-0806-4BB5FBD20AED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Copper pipe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Heated in one place with an 800°K heater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Just looks good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8" name="CopperPipe">
            <a:hlinkClick r:id="" action="ppaction://media"/>
            <a:extLst>
              <a:ext uri="{FF2B5EF4-FFF2-40B4-BE49-F238E27FC236}">
                <a16:creationId xmlns:a16="http://schemas.microsoft.com/office/drawing/2014/main" id="{FB161F76-4144-3A4C-0819-FF4134AFCF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54296" y="1487329"/>
            <a:ext cx="6903720" cy="388334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BB7A2-E7C4-CDC1-75CC-201E95F90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1082DE8-8D6C-984D-9753-C82CB2D1DCC4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5795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54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47F9A0-30BF-125E-7C9B-D33928CBA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Q&amp;A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Questions">
            <a:extLst>
              <a:ext uri="{FF2B5EF4-FFF2-40B4-BE49-F238E27FC236}">
                <a16:creationId xmlns:a16="http://schemas.microsoft.com/office/drawing/2014/main" id="{A4ED96E8-35B7-C742-0723-3481CE3A6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86400" y="640080"/>
            <a:ext cx="5550408" cy="555040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62AFD5-AFDD-99E0-8BEF-8340267CE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0901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Slide Background">
            <a:extLst>
              <a:ext uri="{FF2B5EF4-FFF2-40B4-BE49-F238E27FC236}">
                <a16:creationId xmlns:a16="http://schemas.microsoft.com/office/drawing/2014/main" id="{649C91A9-84E7-4BF0-9026-62F01380D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B51B4BC-9041-BC7E-7F1D-04E93628C56D}"/>
              </a:ext>
            </a:extLst>
          </p:cNvPr>
          <p:cNvSpPr txBox="1">
            <a:spLocks/>
          </p:cNvSpPr>
          <p:nvPr/>
        </p:nvSpPr>
        <p:spPr>
          <a:xfrm>
            <a:off x="448775" y="453164"/>
            <a:ext cx="4512650" cy="17082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Conduction transfer</a:t>
            </a:r>
          </a:p>
          <a:p>
            <a:pPr>
              <a:spcAft>
                <a:spcPts val="600"/>
              </a:spcAft>
            </a:pPr>
            <a:r>
              <a:rPr lang="en-US" sz="1800" i="1" dirty="0">
                <a:solidFill>
                  <a:srgbClr val="40404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Fourier law of a heat conduction</a:t>
            </a:r>
            <a:r>
              <a:rPr lang="en-US" sz="1600" dirty="0">
                <a:effectLst/>
              </a:rPr>
              <a:t> </a:t>
            </a: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1A17DEE-0AC5-07CF-1C22-3A11FECCF43A}"/>
                  </a:ext>
                </a:extLst>
              </p:cNvPr>
              <p:cNvSpPr txBox="1"/>
              <p:nvPr/>
            </p:nvSpPr>
            <p:spPr>
              <a:xfrm>
                <a:off x="380901" y="1973860"/>
                <a:ext cx="4842164" cy="1520238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lnSpcReduction="10000"/>
              </a:bodyPr>
              <a:lstStyle/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smtClean="0">
                        <a:latin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000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000" i="0">
                            <a:latin typeface="Cambria Math" panose="02040503050406030204" pitchFamily="18" charset="0"/>
                          </a:rPr>
                          <m:t>T</m:t>
                        </m:r>
                      </m:e>
                      <m:sub>
                        <m:r>
                          <a:rPr lang="en-US" sz="2000" i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i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>
                            <a:latin typeface="Cambria Math" panose="02040503050406030204" pitchFamily="18" charset="0"/>
                          </a:rPr>
                          <m:t>− </m:t>
                        </m:r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χ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 ×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T</m:t>
                                </m:r>
                              </m:e>
                              <m:sub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T</m:t>
                                </m:r>
                              </m:e>
                              <m:sub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en-US" sz="200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t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 ×</m:t>
                        </m:r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h</m:t>
                        </m:r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ρ</m:t>
                            </m:r>
                          </m:e>
                          <m:sub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  </m:t>
                        </m:r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</m:t>
                            </m:r>
                          </m:e>
                          <m:sup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h</m:t>
                        </m:r>
                      </m:den>
                    </m:f>
                  </m:oMath>
                </a14:m>
                <a:endParaRPr lang="en-US" sz="2000" dirty="0">
                  <a:latin typeface="Cambria Math" panose="02040503050406030204" pitchFamily="18" charset="0"/>
                </a:endParaRPr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>
                        <a:latin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000" i="0">
                            <a:latin typeface="Cambria Math" panose="02040503050406030204" pitchFamily="18" charset="0"/>
                          </a:rPr>
                          <m:t>T</m:t>
                        </m:r>
                      </m:e>
                      <m:sub>
                        <m:r>
                          <a:rPr lang="en-US" sz="2000" i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i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2000" i="0">
                            <a:latin typeface="Cambria Math" panose="02040503050406030204" pitchFamily="18" charset="0"/>
                          </a:rPr>
                          <m:t>Q</m:t>
                        </m:r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 i="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a:rPr lang="en-US" sz="20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 i="0"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 i="0">
                                <a:latin typeface="Cambria Math" panose="02040503050406030204" pitchFamily="18" charset="0"/>
                              </a:rPr>
                              <m:t>m</m:t>
                            </m:r>
                          </m:e>
                          <m:sub>
                            <m:r>
                              <a:rPr lang="en-US" sz="20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sz="2000" i="0">
                        <a:latin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2000" i="0">
                            <a:latin typeface="Cambria Math" panose="02040503050406030204" pitchFamily="18" charset="0"/>
                          </a:rPr>
                          <m:t>P</m:t>
                        </m:r>
                        <m:r>
                          <a:rPr lang="en-US" sz="2000" i="0">
                            <a:latin typeface="Cambria Math" panose="02040503050406030204" pitchFamily="18" charset="0"/>
                          </a:rPr>
                          <m:t> ×</m:t>
                        </m:r>
                        <m:r>
                          <m:rPr>
                            <m:sty m:val="p"/>
                          </m:rPr>
                          <a:rPr lang="en-US" sz="2000" i="0">
                            <a:latin typeface="Cambria Math" panose="02040503050406030204" pitchFamily="18" charset="0"/>
                          </a:rPr>
                          <m:t>t</m:t>
                        </m:r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 i="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a:rPr lang="en-US" sz="20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 i="0"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 i="0">
                                <a:latin typeface="Cambria Math" panose="02040503050406030204" pitchFamily="18" charset="0"/>
                              </a:rPr>
                              <m:t>m</m:t>
                            </m:r>
                          </m:e>
                          <m:sub>
                            <m:r>
                              <a:rPr lang="en-US" sz="20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sz="2000" i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2000" i="0">
                            <a:latin typeface="Cambria Math" panose="02040503050406030204" pitchFamily="18" charset="0"/>
                          </a:rPr>
                          <m:t>χ</m:t>
                        </m:r>
                        <m:r>
                          <a:rPr lang="en-US" sz="2000" i="0">
                            <a:latin typeface="Cambria Math" panose="02040503050406030204" pitchFamily="18" charset="0"/>
                          </a:rPr>
                          <m:t> ×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2000" i="0">
                                    <a:latin typeface="Cambria Math" panose="02040503050406030204" pitchFamily="18" charset="0"/>
                                  </a:rPr>
                                  <m:t>T</m:t>
                                </m:r>
                              </m:e>
                              <m:sub>
                                <m:r>
                                  <a:rPr lang="en-US" sz="200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000" i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2000" i="0">
                                    <a:latin typeface="Cambria Math" panose="02040503050406030204" pitchFamily="18" charset="0"/>
                                  </a:rPr>
                                  <m:t>T</m:t>
                                </m:r>
                              </m:e>
                              <m:sub>
                                <m:r>
                                  <a:rPr lang="en-US" sz="20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en-US" sz="2000" i="0">
                            <a:latin typeface="Cambria Math" panose="02040503050406030204" pitchFamily="18" charset="0"/>
                          </a:rPr>
                          <m:t> ×</m:t>
                        </m:r>
                        <m:r>
                          <m:rPr>
                            <m:sty m:val="p"/>
                          </m:rPr>
                          <a:rPr lang="en-US" sz="2000" i="0">
                            <a:latin typeface="Cambria Math" panose="02040503050406030204" pitchFamily="18" charset="0"/>
                          </a:rPr>
                          <m:t>t</m:t>
                        </m:r>
                        <m:r>
                          <a:rPr lang="en-US" sz="2000" i="0">
                            <a:latin typeface="Cambria Math" panose="02040503050406030204" pitchFamily="18" charset="0"/>
                          </a:rPr>
                          <m:t> </m:t>
                        </m:r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 i="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a:rPr lang="en-US" sz="20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 i="0"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 i="0">
                                <a:latin typeface="Cambria Math" panose="02040503050406030204" pitchFamily="18" charset="0"/>
                              </a:rPr>
                              <m:t>ρ</m:t>
                            </m:r>
                          </m:e>
                          <m:sub>
                            <m:r>
                              <a:rPr lang="en-US" sz="20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 i="0">
                            <a:latin typeface="Cambria Math" panose="02040503050406030204" pitchFamily="18" charset="0"/>
                          </a:rPr>
                          <m:t>×  </m:t>
                        </m:r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sz="2000" i="0">
                                <a:latin typeface="Cambria Math" panose="02040503050406030204" pitchFamily="18" charset="0"/>
                              </a:rPr>
                              <m:t>l</m:t>
                            </m:r>
                          </m:e>
                          <m:sup>
                            <m:r>
                              <a:rPr lang="en-US" sz="20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0">
                            <a:latin typeface="Cambria Math" panose="02040503050406030204" pitchFamily="18" charset="0"/>
                          </a:rPr>
                          <m:t> </m:t>
                        </m:r>
                      </m:den>
                    </m:f>
                  </m:oMath>
                </a14:m>
                <a:endParaRPr lang="en-US" sz="2000" i="1" dirty="0">
                  <a:latin typeface="Cambria Math" panose="02040503050406030204" pitchFamily="18" charset="0"/>
                </a:endParaRPr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χ</m:t>
                    </m:r>
                  </m:oMath>
                </a14:m>
                <a:r>
                  <a:rPr lang="en-US" sz="2000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χ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1 </m:t>
                            </m:r>
                          </m:sub>
                        </m:sSub>
                        <m:r>
                          <a:rPr lang="en-US" sz="2000"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χ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χ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1 </m:t>
                            </m:r>
                          </m:sub>
                        </m:sSub>
                        <m:r>
                          <a:rPr lang="en-US" sz="2000" b="0" i="0" smtClean="0">
                            <a:latin typeface="Cambria Math" panose="02040503050406030204" pitchFamily="18" charset="0"/>
                          </a:rPr>
                          <m:t>+ </m:t>
                        </m:r>
                        <m:sSub>
                          <m:sSubPr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χ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2 </m:t>
                            </m:r>
                          </m:sub>
                        </m:sSub>
                      </m:den>
                    </m:f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1A17DEE-0AC5-07CF-1C22-3A11FECCF4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01" y="1973860"/>
                <a:ext cx="4842164" cy="1520238"/>
              </a:xfrm>
              <a:prstGeom prst="rect">
                <a:avLst/>
              </a:prstGeom>
              <a:blipFill>
                <a:blip r:embed="rId2"/>
                <a:stretch>
                  <a:fillRect l="-10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9B47378D-AD27-45D0-8C1C-5B1098DCC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200" y="0"/>
            <a:ext cx="6781799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77800" dist="215900" dir="8520000" sx="94000" sy="94000" algn="t" rotWithShape="0">
              <a:srgbClr val="000000">
                <a:alpha val="1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2F89BE-54C9-043C-497D-2D9721222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2520" y="6356350"/>
            <a:ext cx="319938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1082DE8-8D6C-984D-9753-C82CB2D1DCC4}" type="slidenum">
              <a:rPr lang="en-US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18</a:t>
            </a:fld>
            <a:endParaRPr lang="en-US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536DC64-70F7-C8CC-D988-F16FBC05EFEA}"/>
                  </a:ext>
                </a:extLst>
              </p:cNvPr>
              <p:cNvSpPr txBox="1"/>
              <p:nvPr/>
            </p:nvSpPr>
            <p:spPr>
              <a:xfrm>
                <a:off x="284018" y="3690294"/>
                <a:ext cx="4842164" cy="20313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>
                            <a:latin typeface="Cambria Math" panose="02040503050406030204" pitchFamily="18" charset="0"/>
                          </a:rPr>
                          <m:t>χ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1 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2 </m:t>
                        </m:r>
                      </m:sub>
                    </m:sSub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thermal conductivity coefficient between objects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 – time interval such that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i="0">
                        <a:solidFill>
                          <a:srgbClr val="40404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t</m:t>
                    </m:r>
                    <m:r>
                      <a:rPr lang="en-US" sz="1800" i="0">
                        <a:solidFill>
                          <a:srgbClr val="40404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→0</m:t>
                    </m:r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specific heat capacity for squares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b="0" i="0" smtClean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T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b="0" i="0" smtClean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T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temperatures of the squares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l – cross sectional length(area)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ρ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ρ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densities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536DC64-70F7-C8CC-D988-F16FBC05EF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018" y="3690294"/>
                <a:ext cx="4842164" cy="2031325"/>
              </a:xfrm>
              <a:prstGeom prst="rect">
                <a:avLst/>
              </a:prstGeom>
              <a:blipFill>
                <a:blip r:embed="rId3"/>
                <a:stretch>
                  <a:fillRect l="-785" t="-1242" r="-1047" b="-3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Picture 17">
            <a:extLst>
              <a:ext uri="{FF2B5EF4-FFF2-40B4-BE49-F238E27FC236}">
                <a16:creationId xmlns:a16="http://schemas.microsoft.com/office/drawing/2014/main" id="{D4CF8C4D-A1C1-2B80-8BE3-9BC9927CD6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5291" y="1189930"/>
            <a:ext cx="4605281" cy="460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0191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D0CDD5-5B21-E1E3-E9EA-21DFF24B6A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F4D8DA8-5B99-011E-C111-0C883BA0BF5C}"/>
              </a:ext>
            </a:extLst>
          </p:cNvPr>
          <p:cNvSpPr txBox="1">
            <a:spLocks/>
          </p:cNvSpPr>
          <p:nvPr/>
        </p:nvSpPr>
        <p:spPr>
          <a:xfrm>
            <a:off x="448774" y="453164"/>
            <a:ext cx="6113132" cy="17082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Radiation transfer with air</a:t>
            </a:r>
          </a:p>
          <a:p>
            <a:pPr>
              <a:spcAft>
                <a:spcPts val="600"/>
              </a:spcAft>
            </a:pPr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</a:rPr>
              <a:t>Stefan-Boltzmann Law</a:t>
            </a:r>
            <a:r>
              <a:rPr lang="en-US" sz="900" dirty="0">
                <a:effectLst/>
              </a:rPr>
              <a:t> </a:t>
            </a: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2559C71-98DE-7468-3256-BAD3331512BC}"/>
                  </a:ext>
                </a:extLst>
              </p:cNvPr>
              <p:cNvSpPr txBox="1"/>
              <p:nvPr/>
            </p:nvSpPr>
            <p:spPr>
              <a:xfrm>
                <a:off x="260093" y="2071025"/>
                <a:ext cx="4842164" cy="787232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>
                        <a:latin typeface="Cambria Math" panose="02040503050406030204" pitchFamily="18" charset="0"/>
                      </a:rPr>
                      <m:t>∆</m:t>
                    </m:r>
                    <m:r>
                      <a:rPr lang="en-US" sz="200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00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𝜀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𝜎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×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sub>
                              <m:sup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p>
                            </m:sSubSup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− </m:t>
                            </m:r>
                            <m:sSubSup>
                              <m:sSubSup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b>
                              <m:sup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p>
                            </m:sSubSup>
                          </m:e>
                        </m:d>
                        <m:r>
                          <a:rPr lang="en-US" sz="2000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 ×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𝑙</m:t>
                        </m:r>
                      </m:num>
                      <m:den>
                        <m:r>
                          <a:rPr lang="en-US" sz="200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 ×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𝜌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 ×</m:t>
                        </m:r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p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2000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2559C71-98DE-7468-3256-BAD3331512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0093" y="2071025"/>
                <a:ext cx="4842164" cy="787232"/>
              </a:xfrm>
              <a:prstGeom prst="rect">
                <a:avLst/>
              </a:prstGeom>
              <a:blipFill>
                <a:blip r:embed="rId3"/>
                <a:stretch>
                  <a:fillRect l="-1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2EDE1C-2B54-9A6E-1576-CE9EDE8B5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2520" y="6356350"/>
            <a:ext cx="319938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1082DE8-8D6C-984D-9753-C82CB2D1DCC4}" type="slidenum">
              <a:rPr lang="en-US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19</a:t>
            </a:fld>
            <a:endParaRPr lang="en-US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622BCD4-EF06-E511-1B68-2982CAF94B72}"/>
                  </a:ext>
                </a:extLst>
              </p:cNvPr>
              <p:cNvSpPr txBox="1"/>
              <p:nvPr/>
            </p:nvSpPr>
            <p:spPr>
              <a:xfrm>
                <a:off x="260093" y="3533525"/>
                <a:ext cx="4842164" cy="20593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i="1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h</m:t>
                        </m:r>
                      </m:sub>
                      <m:sup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sup>
                    </m:sSubSup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hot body absolute temperature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sub>
                      <m:sup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sup>
                    </m:sSubSup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cold surrounding absolute temperature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 – time interval such that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>
                        <a:solidFill>
                          <a:srgbClr val="40404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t</m:t>
                    </m:r>
                    <m:r>
                      <a:rPr lang="en-US" i="1">
                        <a:solidFill>
                          <a:srgbClr val="40404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→0</m:t>
                    </m:r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𝜀</m:t>
                    </m:r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emissivity coefficient of the object (1 - for a black body)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k is count of a sides of a square that are not touching other squares</a:t>
                </a:r>
                <a:r>
                  <a:rPr lang="en-US" dirty="0">
                    <a:effectLst/>
                  </a:rPr>
                  <a:t> </a:t>
                </a:r>
                <a:endParaRPr lang="en-US" i="1" dirty="0">
                  <a:solidFill>
                    <a:srgbClr val="404040"/>
                  </a:solidFill>
                  <a:latin typeface="Aptos" panose="020B000402020202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622BCD4-EF06-E511-1B68-2982CAF94B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0093" y="3533525"/>
                <a:ext cx="4842164" cy="2059346"/>
              </a:xfrm>
              <a:prstGeom prst="rect">
                <a:avLst/>
              </a:prstGeom>
              <a:blipFill>
                <a:blip r:embed="rId4"/>
                <a:stretch>
                  <a:fillRect l="-785" t="-1227" r="-1832" b="-30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diagram of a radiator&#10;&#10;AI-generated content may be incorrect.">
            <a:extLst>
              <a:ext uri="{FF2B5EF4-FFF2-40B4-BE49-F238E27FC236}">
                <a16:creationId xmlns:a16="http://schemas.microsoft.com/office/drawing/2014/main" id="{28844BDF-8289-8A58-77D2-4C7605E246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0587" y="1650859"/>
            <a:ext cx="4355234" cy="376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005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C4BD5B-877B-942E-9AB2-3F4ED88B1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1115BF-18EF-0DCE-FFA6-079CDDA3D9AB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effectLst/>
              </a:rPr>
              <a:t>ThedyxEngine is a 2D physics engine designed to simulate heat transfer across different materials using a visually intuitive approach. </a:t>
            </a:r>
            <a:endParaRPr lang="en-US" sz="22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5E0FD7-0A17-BAF7-009D-1F2E08F87C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296" y="1331996"/>
            <a:ext cx="6903720" cy="419400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CADA23-ED77-6E22-4200-9A255D810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1772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AB33A8-A9C6-CB23-7652-A3F22BAE0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3EB4E8B-F018-A1FA-D058-BEC834935429}"/>
              </a:ext>
            </a:extLst>
          </p:cNvPr>
          <p:cNvSpPr txBox="1">
            <a:spLocks/>
          </p:cNvSpPr>
          <p:nvPr/>
        </p:nvSpPr>
        <p:spPr>
          <a:xfrm>
            <a:off x="448775" y="453164"/>
            <a:ext cx="4512650" cy="17082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Radiation Transfer Between Objects</a:t>
            </a:r>
          </a:p>
          <a:p>
            <a:pPr algn="l"/>
            <a:r>
              <a:rPr lang="en-US" sz="1600" b="0" i="0" dirty="0">
                <a:effectLst/>
                <a:latin typeface="Linux Libertine"/>
              </a:rPr>
              <a:t>Derivative Kirchhoff's law of thermal radiation</a:t>
            </a:r>
            <a:r>
              <a:rPr lang="en-US" sz="4000" b="0" i="0" dirty="0">
                <a:effectLst/>
              </a:rPr>
              <a:t> </a:t>
            </a:r>
            <a:endParaRPr lang="en-US" sz="1600" b="0" i="0" dirty="0">
              <a:effectLst/>
              <a:latin typeface="Linux Libertin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A627526-002B-D693-9843-830889137677}"/>
                  </a:ext>
                </a:extLst>
              </p:cNvPr>
              <p:cNvSpPr txBox="1"/>
              <p:nvPr/>
            </p:nvSpPr>
            <p:spPr>
              <a:xfrm>
                <a:off x="284018" y="1762188"/>
                <a:ext cx="4842164" cy="2866931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/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>
                        <a:latin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T</m:t>
                        </m:r>
                      </m:e>
                      <m:sub>
                        <m:r>
                          <a:rPr lang="en-US" sz="200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>
                          <m:f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𝜎</m:t>
                            </m:r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× 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𝜀</m:t>
                                </m:r>
                              </m:e>
                              <m:sub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1 </m:t>
                                </m:r>
                              </m:sub>
                            </m:sSub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× 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𝜀</m:t>
                                </m:r>
                              </m:e>
                              <m:sub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12</m:t>
                                </m:r>
                              </m:sub>
                            </m:sSub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× </m:t>
                            </m:r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p>
                                </m:sSubSup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− </m:t>
                                </m:r>
                                <m:sSubSup>
                                  <m:sSubSup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  <m:sup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p>
                                </m:sSubSup>
                              </m:e>
                            </m:d>
                          </m:num>
                          <m:den>
                            <m:f>
                              <m:f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ru-RU" sz="200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000">
                                        <a:latin typeface="Cambria Math" panose="02040503050406030204" pitchFamily="18" charset="0"/>
                                      </a:rPr>
                                      <m:t>𝜀</m:t>
                                    </m:r>
                                  </m:e>
                                  <m:sub>
                                    <m:r>
                                      <a:rPr lang="ru-RU" sz="200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ru-RU" sz="200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000">
                                        <a:latin typeface="Cambria Math" panose="02040503050406030204" pitchFamily="18" charset="0"/>
                                      </a:rPr>
                                      <m:t>𝜀</m:t>
                                    </m:r>
                                  </m:e>
                                  <m:sub>
                                    <m:r>
                                      <a:rPr lang="ru-RU" sz="200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den>
                        </m:f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000"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ρ</m:t>
                            </m:r>
                          </m:e>
                          <m:sub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000">
                            <a:latin typeface="Cambria Math" panose="02040503050406030204" pitchFamily="18" charset="0"/>
                          </a:rPr>
                          <m:t>×  </m:t>
                        </m:r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</m:t>
                            </m:r>
                          </m:e>
                          <m:sup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>
                            <a:latin typeface="Cambria Math" panose="02040503050406030204" pitchFamily="18" charset="0"/>
                          </a:rPr>
                          <m:t> </m:t>
                        </m:r>
                      </m:den>
                    </m:f>
                  </m:oMath>
                </a14:m>
                <a:endParaRPr lang="en-US" sz="2000" dirty="0">
                  <a:latin typeface="Cambria Math" panose="02040503050406030204" pitchFamily="18" charset="0"/>
                </a:endParaRPr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smtClean="0">
                        <a:latin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00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>
                        <a:latin typeface="Cambria Math" panose="02040503050406030204" pitchFamily="18" charset="0"/>
                      </a:rPr>
                      <m:t>=  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>
                          <m:f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𝜎</m:t>
                            </m:r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× 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𝜀</m:t>
                                </m:r>
                              </m:e>
                              <m:sub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1 </m:t>
                                </m:r>
                              </m:sub>
                            </m:sSub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× 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𝜀</m:t>
                                </m:r>
                              </m:e>
                              <m:sub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12</m:t>
                                </m:r>
                              </m:sub>
                            </m:sSub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× </m:t>
                            </m:r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p>
                                </m:sSubSup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− </m:t>
                                </m:r>
                                <m:sSubSup>
                                  <m:sSubSup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  <m:sup>
                                    <m: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p>
                                </m:sSubSup>
                              </m:e>
                            </m:d>
                          </m:num>
                          <m:den>
                            <m:f>
                              <m:f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ru-RU" sz="200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000">
                                        <a:latin typeface="Cambria Math" panose="02040503050406030204" pitchFamily="18" charset="0"/>
                                      </a:rPr>
                                      <m:t>𝜀</m:t>
                                    </m:r>
                                  </m:e>
                                  <m:sub>
                                    <m:r>
                                      <a:rPr lang="ru-RU" sz="200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ru-RU" sz="200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000">
                                        <a:latin typeface="Cambria Math" panose="02040503050406030204" pitchFamily="18" charset="0"/>
                                      </a:rPr>
                                      <m:t>𝜀</m:t>
                                    </m:r>
                                  </m:e>
                                  <m:sub>
                                    <m:r>
                                      <a:rPr lang="ru-RU" sz="200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ru-RU" sz="200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den>
                        </m:f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ρ</m:t>
                            </m:r>
                          </m:e>
                          <m:sub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>
                            <a:latin typeface="Cambria Math" panose="02040503050406030204" pitchFamily="18" charset="0"/>
                          </a:rPr>
                          <m:t>×  </m:t>
                        </m:r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l</m:t>
                            </m:r>
                          </m:e>
                          <m:sup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>
                            <a:latin typeface="Cambria Math" panose="02040503050406030204" pitchFamily="18" charset="0"/>
                          </a:rPr>
                          <m:t> </m:t>
                        </m:r>
                      </m:den>
                    </m:f>
                  </m:oMath>
                </a14:m>
                <a:endParaRPr lang="en-US" sz="2000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A627526-002B-D693-9843-8308891376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018" y="1762188"/>
                <a:ext cx="4842164" cy="2866931"/>
              </a:xfrm>
              <a:prstGeom prst="rect">
                <a:avLst/>
              </a:prstGeom>
              <a:blipFill>
                <a:blip r:embed="rId2"/>
                <a:stretch>
                  <a:fillRect l="-1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F1FE86-CB30-5E75-9874-9D876300F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2520" y="6356350"/>
            <a:ext cx="319938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1082DE8-8D6C-984D-9753-C82CB2D1DCC4}" type="slidenum">
              <a:rPr lang="en-US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20</a:t>
            </a:fld>
            <a:endParaRPr lang="en-US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9B120EE-ED93-32D7-9ED4-9B3160AA1FEE}"/>
                  </a:ext>
                </a:extLst>
              </p:cNvPr>
              <p:cNvSpPr txBox="1"/>
              <p:nvPr/>
            </p:nvSpPr>
            <p:spPr>
              <a:xfrm>
                <a:off x="260093" y="4507587"/>
                <a:ext cx="4842164" cy="20313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</m:e>
                      <m:sub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12</m:t>
                        </m:r>
                      </m:sub>
                    </m:sSub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a view factor between objects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 – time interval such that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>
                        <a:solidFill>
                          <a:srgbClr val="40404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t</m:t>
                    </m:r>
                    <m:r>
                      <a:rPr lang="en-US" i="1">
                        <a:solidFill>
                          <a:srgbClr val="404040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→0</m:t>
                    </m:r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1 </m:t>
                        </m:r>
                      </m:sub>
                    </m:sSub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are emissivity coefficients of the objects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T</m:t>
                        </m:r>
                      </m:e>
                      <m:sub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T</m:t>
                        </m:r>
                      </m:e>
                      <m:sub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temperatures of the squares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l – cross sectional length(area)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ρ</m:t>
                        </m:r>
                      </m:e>
                      <m:sub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ρ</m:t>
                        </m:r>
                      </m:e>
                      <m:sub>
                        <m:r>
                          <a:rPr lang="en-US" i="1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i="1" dirty="0">
                    <a:solidFill>
                      <a:srgbClr val="404040"/>
                    </a:solidFill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densities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9B120EE-ED93-32D7-9ED4-9B3160AA1F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0093" y="4507587"/>
                <a:ext cx="4842164" cy="2031325"/>
              </a:xfrm>
              <a:prstGeom prst="rect">
                <a:avLst/>
              </a:prstGeom>
              <a:blipFill>
                <a:blip r:embed="rId3"/>
                <a:stretch>
                  <a:fillRect l="-785" t="-1235" b="-3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diagram of a radiation&#10;&#10;AI-generated content may be incorrect.">
            <a:extLst>
              <a:ext uri="{FF2B5EF4-FFF2-40B4-BE49-F238E27FC236}">
                <a16:creationId xmlns:a16="http://schemas.microsoft.com/office/drawing/2014/main" id="{41930A10-2015-A1FE-869D-E21D751EA5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572152"/>
            <a:ext cx="4478950" cy="4032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5230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2EFC19-DFFD-8ED6-18AC-183BC99F5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DE47090-C688-FA35-2627-FBA15D5060CB}"/>
              </a:ext>
            </a:extLst>
          </p:cNvPr>
          <p:cNvSpPr txBox="1">
            <a:spLocks/>
          </p:cNvSpPr>
          <p:nvPr/>
        </p:nvSpPr>
        <p:spPr>
          <a:xfrm>
            <a:off x="448775" y="453164"/>
            <a:ext cx="4512650" cy="17082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Convection transfer</a:t>
            </a:r>
          </a:p>
          <a:p>
            <a:pPr>
              <a:spcAft>
                <a:spcPts val="600"/>
              </a:spcAft>
            </a:pPr>
            <a:r>
              <a:rPr lang="en-US" sz="1600" dirty="0">
                <a:latin typeface="Linux Libertine"/>
              </a:rPr>
              <a:t>Newton's Law of Cooling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EFF7332-3439-1193-8389-DB59BC8E0360}"/>
                  </a:ext>
                </a:extLst>
              </p:cNvPr>
              <p:cNvSpPr txBox="1"/>
              <p:nvPr/>
            </p:nvSpPr>
            <p:spPr>
              <a:xfrm>
                <a:off x="380901" y="1973860"/>
                <a:ext cx="4842164" cy="1520238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/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>
                        <a:latin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T</m:t>
                        </m:r>
                      </m:e>
                      <m:sub>
                        <m:r>
                          <a:rPr lang="en-US" sz="240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×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 × 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− 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×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ρ</m:t>
                            </m:r>
                          </m:e>
                          <m:sub>
                            <m:r>
                              <a:rPr lang="en-US" sz="200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𝑙</m:t>
                        </m:r>
                      </m:den>
                    </m:f>
                  </m:oMath>
                </a14:m>
                <a:endParaRPr lang="en-US" sz="2400" dirty="0">
                  <a:latin typeface="Cambria Math" panose="02040503050406030204" pitchFamily="18" charset="0"/>
                </a:endParaRPr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=   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×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 × 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− 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×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</a:rPr>
                              <m:t>ρ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lang="en-US" sz="200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𝑙</m:t>
                        </m:r>
                      </m:den>
                    </m:f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EFF7332-3439-1193-8389-DB59BC8E03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901" y="1973860"/>
                <a:ext cx="4842164" cy="1520238"/>
              </a:xfrm>
              <a:prstGeom prst="rect">
                <a:avLst/>
              </a:prstGeom>
              <a:blipFill>
                <a:blip r:embed="rId2"/>
                <a:stretch>
                  <a:fillRect l="-15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A7BE3A-AFD8-80C7-BDD6-825350BB2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2520" y="6356350"/>
            <a:ext cx="319938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1082DE8-8D6C-984D-9753-C82CB2D1DCC4}" type="slidenum">
              <a:rPr lang="en-US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21</a:t>
            </a:fld>
            <a:endParaRPr lang="en-US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08A6076-A735-CCBF-CE16-5C8DC8DEDE1C}"/>
                  </a:ext>
                </a:extLst>
              </p:cNvPr>
              <p:cNvSpPr txBox="1"/>
              <p:nvPr/>
            </p:nvSpPr>
            <p:spPr>
              <a:xfrm>
                <a:off x="284018" y="3703452"/>
                <a:ext cx="4842164" cy="20313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dirty="0"/>
                  <a:t> – convective heat transfer coefficient of the process</a:t>
                </a:r>
                <a:r>
                  <a:rPr lang="en-US" dirty="0">
                    <a:effectLst/>
                  </a:rPr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 – time interval such that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i="0">
                        <a:solidFill>
                          <a:srgbClr val="40404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t</m:t>
                    </m:r>
                    <m:r>
                      <a:rPr lang="en-US" sz="1800" i="0">
                        <a:solidFill>
                          <a:srgbClr val="40404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→0</m:t>
                    </m:r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specific heat capacity for squares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b="0" i="0" smtClean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T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b="0" i="0" smtClean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T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temperatures of the squares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l – cross sectional length(area)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ρ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ρ</m:t>
                        </m:r>
                      </m:e>
                      <m:sub>
                        <m:r>
                          <a:rPr lang="en-US" sz="1800" i="0">
                            <a:solidFill>
                              <a:srgbClr val="40404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404040"/>
                    </a:solidFill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densities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08A6076-A735-CCBF-CE16-5C8DC8DEDE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018" y="3703452"/>
                <a:ext cx="4842164" cy="2031325"/>
              </a:xfrm>
              <a:prstGeom prst="rect">
                <a:avLst/>
              </a:prstGeom>
              <a:blipFill>
                <a:blip r:embed="rId3"/>
                <a:stretch>
                  <a:fillRect l="-785" t="-1242" r="-1047" b="-3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diagram of a square with arrows&#10;&#10;AI-generated content may be incorrect.">
            <a:extLst>
              <a:ext uri="{FF2B5EF4-FFF2-40B4-BE49-F238E27FC236}">
                <a16:creationId xmlns:a16="http://schemas.microsoft.com/office/drawing/2014/main" id="{3D7C1FAF-E0AD-E59F-5433-2F62073B58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8937" y="1636968"/>
            <a:ext cx="4130228" cy="4132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051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6" name="Rectangle 105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EA3585-111C-6865-5BEB-75503EAB9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Motivation</a:t>
            </a:r>
          </a:p>
        </p:txBody>
      </p:sp>
      <p:sp>
        <p:nvSpPr>
          <p:cNvPr id="105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DE7609-C3D2-021A-6248-F44030809E64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Bridging Theory and Practice:</a:t>
            </a:r>
            <a:br>
              <a:rPr lang="en-US" sz="2000" dirty="0"/>
            </a:br>
            <a:r>
              <a:rPr lang="en-US" sz="2000" dirty="0"/>
              <a:t>Traditional thermodynamics and heat transfer studies are often abstract and theoretical.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User-Friendly Simulation:</a:t>
            </a:r>
            <a:br>
              <a:rPr lang="en-US" sz="2000" dirty="0"/>
            </a:br>
            <a:r>
              <a:rPr lang="en-US" sz="2000" dirty="0"/>
              <a:t>Existing simulation tools can be too complex for the average user to operate effectively.</a:t>
            </a:r>
          </a:p>
        </p:txBody>
      </p:sp>
      <p:pic>
        <p:nvPicPr>
          <p:cNvPr id="1028" name="Picture 4" descr="Class 11 Thermodynamics NCERT Notes 2020 - Leverage Edu">
            <a:extLst>
              <a:ext uri="{FF2B5EF4-FFF2-40B4-BE49-F238E27FC236}">
                <a16:creationId xmlns:a16="http://schemas.microsoft.com/office/drawing/2014/main" id="{03A7F07E-02EB-A076-92A7-712EB7DD40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271588"/>
            <a:ext cx="6903720" cy="4314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6BFC0-0926-9FEC-D99D-B75E9A468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6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3" name="Rectangle 208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031284-A189-64F2-67DB-904215568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 dirty="0"/>
              <a:t>Motivation</a:t>
            </a:r>
          </a:p>
        </p:txBody>
      </p:sp>
      <p:sp>
        <p:nvSpPr>
          <p:cNvPr id="208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5045E-2AC6-0521-C162-53085EA0E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000" b="1" dirty="0"/>
              <a:t>Accessible Education:</a:t>
            </a:r>
            <a:br>
              <a:rPr lang="en-US" sz="2000" dirty="0"/>
            </a:br>
            <a:r>
              <a:rPr lang="en-US" sz="2000" dirty="0"/>
              <a:t>ThedyxEngine serves as a free, intuitive platform that makes thermodynamics accessible for learning and experimentation.</a:t>
            </a:r>
          </a:p>
          <a:p>
            <a:r>
              <a:rPr lang="en-US" sz="2000" b="1" dirty="0"/>
              <a:t>Open-Source Innovation:</a:t>
            </a:r>
            <a:br>
              <a:rPr lang="en-US" sz="2000" dirty="0"/>
            </a:br>
            <a:r>
              <a:rPr lang="en-US" sz="2000" dirty="0"/>
              <a:t>As an open-source project, it invites collaboration and continuous improvement from the community.</a:t>
            </a:r>
          </a:p>
          <a:p>
            <a:endParaRPr lang="en-US" sz="2000" dirty="0"/>
          </a:p>
        </p:txBody>
      </p:sp>
      <p:pic>
        <p:nvPicPr>
          <p:cNvPr id="2052" name="Picture 4" descr="Thermodynamic and Heat Transfer Help Using SolidWorks">
            <a:extLst>
              <a:ext uri="{FF2B5EF4-FFF2-40B4-BE49-F238E27FC236}">
                <a16:creationId xmlns:a16="http://schemas.microsoft.com/office/drawing/2014/main" id="{15BA69F5-D1C7-75AA-8B36-B9AE6CA4D6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487329"/>
            <a:ext cx="6903720" cy="3883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87F66C-B116-B768-A407-0FE2BAFDE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865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D6E61-FCAA-02BC-F40F-60047AC89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Novelty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7E4D3A-ED31-9E20-1A1C-1425320C7B97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 dirty="0"/>
              <a:t>Low System Requirements:</a:t>
            </a:r>
            <a:br>
              <a:rPr lang="en-US" sz="1700" dirty="0"/>
            </a:br>
            <a:r>
              <a:rPr lang="en-US" sz="1700" dirty="0"/>
              <a:t>Optimized to run on modest hardware on different platforms.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 dirty="0"/>
              <a:t>Community-Maintained &amp; Open Source:</a:t>
            </a:r>
            <a:br>
              <a:rPr lang="en-US" sz="1700" dirty="0"/>
            </a:br>
            <a:r>
              <a:rPr lang="en-US" sz="1700" dirty="0"/>
              <a:t>Built with a popular framework and language, available to everyone.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 dirty="0"/>
              <a:t>High Precision:</a:t>
            </a:r>
            <a:br>
              <a:rPr lang="en-US" sz="1700" dirty="0"/>
            </a:br>
            <a:r>
              <a:rPr lang="en-US" sz="1700" dirty="0"/>
              <a:t>Granular simulation for accurate heat transfer modeling.</a:t>
            </a:r>
          </a:p>
        </p:txBody>
      </p:sp>
      <p:pic>
        <p:nvPicPr>
          <p:cNvPr id="6" name="0219" descr="A screenshot of a computer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D8CD808F-586B-9BF1-ADCA-6123F93D08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54296" y="1487329"/>
            <a:ext cx="6903720" cy="388334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A30DFD-A1D6-B98A-B33E-33650017A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540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03" name="Rectangle 310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342729-DEAB-1E96-080F-0B265B364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4600"/>
              <a:t>Technologies</a:t>
            </a:r>
          </a:p>
        </p:txBody>
      </p:sp>
      <p:sp>
        <p:nvSpPr>
          <p:cNvPr id="310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09A70-F46E-F69A-79C0-17E6DC5CF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.NET 9.0 (compatible with .NET 8.0)</a:t>
            </a:r>
          </a:p>
          <a:p>
            <a:r>
              <a:rPr lang="en-US" sz="2200" dirty="0"/>
              <a:t>MAUI (Multi-platform App UI)</a:t>
            </a:r>
          </a:p>
          <a:p>
            <a:r>
              <a:rPr lang="en-US" sz="2200" dirty="0"/>
              <a:t>MAUI Community Toolkit</a:t>
            </a:r>
          </a:p>
          <a:p>
            <a:endParaRPr lang="en-US" sz="2200" dirty="0"/>
          </a:p>
        </p:txBody>
      </p:sp>
      <p:pic>
        <p:nvPicPr>
          <p:cNvPr id="3074" name="Picture 2" descr="Co je .NET MAUI? - .NET MAUI | Microsoft Learn">
            <a:extLst>
              <a:ext uri="{FF2B5EF4-FFF2-40B4-BE49-F238E27FC236}">
                <a16:creationId xmlns:a16="http://schemas.microsoft.com/office/drawing/2014/main" id="{11C0BB5F-1F9A-84CF-B6CF-2B967592CF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72538" y="640080"/>
            <a:ext cx="6267235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2F9A67-8C2C-D69F-2EE1-F4B24100A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692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F6C386-A27C-4DCA-B198-528D946AC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3ABBCB-732C-D0E5-1748-9C7890217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Cross Platform</a:t>
            </a:r>
          </a:p>
        </p:txBody>
      </p:sp>
      <p:sp>
        <p:nvSpPr>
          <p:cNvPr id="26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DDDDD2-D9DF-B464-C302-2AED91B6B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US" sz="2200"/>
              <a:t>MacOS (Main Platform)</a:t>
            </a:r>
          </a:p>
          <a:p>
            <a:r>
              <a:rPr lang="en-US" sz="2200"/>
              <a:t>Windows</a:t>
            </a:r>
          </a:p>
          <a:p>
            <a:endParaRPr lang="en-US" sz="2200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B6C02F0-6BE8-F7C3-7869-57659EFED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3840" y="915169"/>
            <a:ext cx="4014216" cy="22579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C7FC73-DB6F-97E1-0442-E7EC79231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7339" y="4079193"/>
            <a:ext cx="3868929" cy="2176272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8E7F6-72B7-859C-3923-EEAE930DC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319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5F88E0-E501-1310-C6DC-81CB42EE9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Methodology</a:t>
            </a:r>
          </a:p>
        </p:txBody>
      </p:sp>
      <p:sp>
        <p:nvSpPr>
          <p:cNvPr id="40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FCED0A-1D2C-4DB2-6508-DC5D2BAA6191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Grid-Based Decomposition: </a:t>
            </a:r>
            <a:r>
              <a:rPr lang="en-US" sz="1700"/>
              <a:t>Each object is divided into a grid of small squares.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Discrete Energy Transfer: </a:t>
            </a:r>
            <a:r>
              <a:rPr lang="en-US" sz="1700"/>
              <a:t>Energy is transferred between grain squares, allowing for localized temperature calculation.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Time-Stepped Simulation: </a:t>
            </a:r>
            <a:r>
              <a:rPr lang="en-US" sz="1700"/>
              <a:t>Simulation is made in discrete time steps, calculating the amount of energy transferred in each interval.</a:t>
            </a:r>
            <a:endParaRPr lang="en-US" sz="1700" b="1"/>
          </a:p>
        </p:txBody>
      </p:sp>
      <p:pic>
        <p:nvPicPr>
          <p:cNvPr id="11" name="Picture 10" descr="A diagram of a diagram&#10;&#10;AI-generated content may be incorrect.">
            <a:extLst>
              <a:ext uri="{FF2B5EF4-FFF2-40B4-BE49-F238E27FC236}">
                <a16:creationId xmlns:a16="http://schemas.microsoft.com/office/drawing/2014/main" id="{6F2F7205-510A-ABC8-D628-2860B8F45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900" y="640080"/>
            <a:ext cx="6356512" cy="557784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22C799-3C14-A084-56FD-2EF507A41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649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D9D576-3262-CBD4-0957-9A0872F4A8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42E03-D514-C22A-0AC7-0F5F3B026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Engine</a:t>
            </a:r>
          </a:p>
        </p:txBody>
      </p:sp>
      <p:sp>
        <p:nvSpPr>
          <p:cNvPr id="39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FFE6F0-A64D-208E-1055-FCE269080D9A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/>
              <a:t>Threads: </a:t>
            </a:r>
            <a:r>
              <a:rPr lang="en-US" sz="1900"/>
              <a:t>Each thread makes calculations for its own group of objects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/>
              <a:t>Managers: </a:t>
            </a:r>
            <a:r>
              <a:rPr lang="en-US" sz="1900"/>
              <a:t>Managers to transfer energy by radiation, conduction and convection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/>
              <a:t>EngineObject: </a:t>
            </a:r>
            <a:r>
              <a:rPr lang="en-US" sz="1900"/>
              <a:t>EngineObject changes its temperature after all energy changes are calculated.</a:t>
            </a:r>
            <a:endParaRPr lang="en-US" sz="1900" b="1"/>
          </a:p>
        </p:txBody>
      </p:sp>
      <p:pic>
        <p:nvPicPr>
          <p:cNvPr id="4" name="Picture 3" descr="A diagram of a machine&#10;&#10;AI-generated content may be incorrect.">
            <a:extLst>
              <a:ext uri="{FF2B5EF4-FFF2-40B4-BE49-F238E27FC236}">
                <a16:creationId xmlns:a16="http://schemas.microsoft.com/office/drawing/2014/main" id="{86991040-5945-A369-6F90-2720DA97D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806627"/>
            <a:ext cx="6903720" cy="324474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A89EFC-B5A4-DFC3-EACA-6A3568BFE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9909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6148</TotalTime>
  <Words>741</Words>
  <Application>Microsoft Macintosh PowerPoint</Application>
  <PresentationFormat>Widescreen</PresentationFormat>
  <Paragraphs>130</Paragraphs>
  <Slides>21</Slides>
  <Notes>3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Aptos</vt:lpstr>
      <vt:lpstr>Aptos Display</vt:lpstr>
      <vt:lpstr>Arial</vt:lpstr>
      <vt:lpstr>Cambria Math</vt:lpstr>
      <vt:lpstr>Linux Libertine</vt:lpstr>
      <vt:lpstr>Office Theme</vt:lpstr>
      <vt:lpstr>ThedyxEngine</vt:lpstr>
      <vt:lpstr>Introduction</vt:lpstr>
      <vt:lpstr>Motivation</vt:lpstr>
      <vt:lpstr>Motivation</vt:lpstr>
      <vt:lpstr>Novelty</vt:lpstr>
      <vt:lpstr>Technologies</vt:lpstr>
      <vt:lpstr>Cross Platform</vt:lpstr>
      <vt:lpstr>Methodology</vt:lpstr>
      <vt:lpstr>Engine</vt:lpstr>
      <vt:lpstr>File Format</vt:lpstr>
      <vt:lpstr>Benchmarking: Multicore efficiency</vt:lpstr>
      <vt:lpstr>Precision testing</vt:lpstr>
      <vt:lpstr>Precision testing</vt:lpstr>
      <vt:lpstr>Limitations</vt:lpstr>
      <vt:lpstr>Future directions</vt:lpstr>
      <vt:lpstr>More examples</vt:lpstr>
      <vt:lpstr>Q&amp;A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Rostyslav Liapkin</dc:creator>
  <cp:lastModifiedBy>Rostyslav Liapkin</cp:lastModifiedBy>
  <cp:revision>61</cp:revision>
  <dcterms:created xsi:type="dcterms:W3CDTF">2025-02-18T20:46:22Z</dcterms:created>
  <dcterms:modified xsi:type="dcterms:W3CDTF">2025-03-06T10:53:45Z</dcterms:modified>
</cp:coreProperties>
</file>

<file path=docProps/thumbnail.jpeg>
</file>